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714" r:id="rId2"/>
    <p:sldId id="1413" r:id="rId3"/>
    <p:sldId id="1414" r:id="rId4"/>
    <p:sldId id="1415" r:id="rId5"/>
    <p:sldId id="1043" r:id="rId6"/>
    <p:sldId id="863" r:id="rId7"/>
    <p:sldId id="860" r:id="rId8"/>
    <p:sldId id="950" r:id="rId9"/>
    <p:sldId id="1054" r:id="rId10"/>
    <p:sldId id="954" r:id="rId11"/>
    <p:sldId id="1056" r:id="rId12"/>
    <p:sldId id="1059" r:id="rId13"/>
    <p:sldId id="1061" r:id="rId14"/>
    <p:sldId id="1055" r:id="rId15"/>
    <p:sldId id="955" r:id="rId16"/>
    <p:sldId id="1063" r:id="rId17"/>
    <p:sldId id="953" r:id="rId18"/>
    <p:sldId id="956" r:id="rId19"/>
    <p:sldId id="959" r:id="rId20"/>
    <p:sldId id="1058" r:id="rId21"/>
    <p:sldId id="970" r:id="rId22"/>
    <p:sldId id="960" r:id="rId23"/>
    <p:sldId id="961" r:id="rId24"/>
    <p:sldId id="963" r:id="rId25"/>
    <p:sldId id="964" r:id="rId26"/>
    <p:sldId id="962" r:id="rId27"/>
    <p:sldId id="965" r:id="rId28"/>
    <p:sldId id="966" r:id="rId29"/>
    <p:sldId id="968" r:id="rId30"/>
    <p:sldId id="972" r:id="rId31"/>
    <p:sldId id="973" r:id="rId32"/>
    <p:sldId id="662" r:id="rId33"/>
    <p:sldId id="663" r:id="rId34"/>
    <p:sldId id="1064" r:id="rId35"/>
    <p:sldId id="1065" r:id="rId36"/>
    <p:sldId id="974" r:id="rId37"/>
    <p:sldId id="976" r:id="rId38"/>
    <p:sldId id="978" r:id="rId39"/>
    <p:sldId id="980" r:id="rId40"/>
    <p:sldId id="982" r:id="rId41"/>
    <p:sldId id="985" r:id="rId42"/>
    <p:sldId id="1062" r:id="rId43"/>
    <p:sldId id="975" r:id="rId44"/>
    <p:sldId id="977" r:id="rId45"/>
    <p:sldId id="979" r:id="rId46"/>
    <p:sldId id="981" r:id="rId47"/>
    <p:sldId id="983" r:id="rId48"/>
    <p:sldId id="984" r:id="rId49"/>
    <p:sldId id="986" r:id="rId50"/>
    <p:sldId id="987" r:id="rId51"/>
    <p:sldId id="988" r:id="rId52"/>
    <p:sldId id="989" r:id="rId53"/>
    <p:sldId id="990" r:id="rId54"/>
    <p:sldId id="991" r:id="rId55"/>
    <p:sldId id="992" r:id="rId56"/>
    <p:sldId id="1033" r:id="rId57"/>
    <p:sldId id="14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A7E"/>
    <a:srgbClr val="CC9900"/>
    <a:srgbClr val="008000"/>
    <a:srgbClr val="800080"/>
    <a:srgbClr val="FFFF66"/>
    <a:srgbClr val="00CCFF"/>
    <a:srgbClr val="CC0099"/>
    <a:srgbClr val="FF9900"/>
    <a:srgbClr val="99CCFF"/>
    <a:srgbClr val="FDF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0ADEA-FE32-4CEB-B609-03F1D43C7E61}" v="163" dt="2022-09-14T19:41:11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4607"/>
  </p:normalViewPr>
  <p:slideViewPr>
    <p:cSldViewPr snapToGrid="0">
      <p:cViewPr varScale="1">
        <p:scale>
          <a:sx n="53" d="100"/>
          <a:sy n="53" d="100"/>
        </p:scale>
        <p:origin x="990" y="36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B9B2-8F0E-4500-8EEA-B55064C1787B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90606-7E97-4AEC-83C9-1B9BC193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91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2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2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8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57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09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737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526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110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3144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796144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C14192-74D6-55BE-8EED-B0CFEAA21E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DA8D06-8AF3-C810-94B8-8411CFBADB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1012A8-D74D-535D-38AB-FA2A99A0F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5FD4F8-3F1F-D44B-BAEE-B5E233286BC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987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3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7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48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db/10.8.3.0/ref/rrefcolumnname.html#rrefcolumnname" TargetMode="External"/><Relationship Id="rId2" Type="http://schemas.openxmlformats.org/officeDocument/2006/relationships/hyperlink" Target="https://docs.oracle.com/javadb/10.8.3.0/ref/rreftablename.html#rreftablenam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db/10.8.3.0/ref/rrefsqlj15309.html#rrefsqlj15309" TargetMode="External"/><Relationship Id="rId4" Type="http://schemas.openxmlformats.org/officeDocument/2006/relationships/hyperlink" Target="https://docs.oracle.com/javadb/10.8.3.0/ref/rrefsqlj33602.html#rrefsqlj336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emf"/><Relationship Id="rId7" Type="http://schemas.openxmlformats.org/officeDocument/2006/relationships/oleObject" Target="../embeddings/oleObject12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400" cap="all" dirty="0">
                <a:solidFill>
                  <a:srgbClr val="BF5700"/>
                </a:solidFill>
                <a:latin typeface="Arial Black" charset="0"/>
              </a:rPr>
              <a:t>Prashant D. Joshi</a:t>
            </a:r>
          </a:p>
          <a:p>
            <a:pPr>
              <a:lnSpc>
                <a:spcPct val="30000"/>
              </a:lnSpc>
            </a:pPr>
            <a:r>
              <a:rPr lang="en-US" sz="1400" dirty="0">
                <a:solidFill>
                  <a:srgbClr val="BF5700"/>
                </a:solidFill>
              </a:rPr>
              <a:t>UT McCombs School of Business (MSBA),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31520" y="609600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all" dirty="0">
                <a:solidFill>
                  <a:srgbClr val="BF5700"/>
                </a:solidFill>
                <a:latin typeface="Arial Black" charset="0"/>
              </a:rPr>
              <a:t>FALL 2023</a:t>
            </a:r>
            <a:endParaRPr lang="en-US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70560" y="1600200"/>
            <a:ext cx="109118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6400" dirty="0">
                <a:solidFill>
                  <a:srgbClr val="BF5700"/>
                </a:solidFill>
              </a:rPr>
              <a:t>MIS 381N</a:t>
            </a:r>
          </a:p>
          <a:p>
            <a:r>
              <a:rPr lang="en-US" sz="2667" dirty="0">
                <a:solidFill>
                  <a:srgbClr val="BF5700"/>
                </a:solidFill>
              </a:rPr>
              <a:t>Information management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>
                <a:solidFill>
                  <a:srgbClr val="BF5700"/>
                </a:solidFill>
              </a:rPr>
              <a:t>Lecture 4</a:t>
            </a:r>
          </a:p>
          <a:p>
            <a:r>
              <a:rPr lang="en-US" sz="1867" dirty="0">
                <a:solidFill>
                  <a:srgbClr val="BF5700"/>
                </a:solidFill>
              </a:rPr>
              <a:t>Sept</a:t>
            </a:r>
            <a:r>
              <a:rPr lang="en-US" sz="1867" baseline="30000" dirty="0">
                <a:solidFill>
                  <a:srgbClr val="BF5700"/>
                </a:solidFill>
              </a:rPr>
              <a:t> </a:t>
            </a:r>
            <a:r>
              <a:rPr lang="en-US" sz="1867" dirty="0">
                <a:solidFill>
                  <a:srgbClr val="BF5700"/>
                </a:solidFill>
              </a:rPr>
              <a:t>13</a:t>
            </a:r>
            <a:r>
              <a:rPr lang="en-US" sz="1867" baseline="30000" dirty="0">
                <a:solidFill>
                  <a:srgbClr val="BF5700"/>
                </a:solidFill>
              </a:rPr>
              <a:t>th</a:t>
            </a:r>
            <a:r>
              <a:rPr lang="en-US" sz="1867" dirty="0">
                <a:solidFill>
                  <a:srgbClr val="BF5700"/>
                </a:solidFill>
              </a:rPr>
              <a:t> 2023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1"/>
            <a:ext cx="2503196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6260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Important Terms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10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C4D4AB-2DDA-3647-9359-43DC6250A7F0}"/>
              </a:ext>
            </a:extLst>
          </p:cNvPr>
          <p:cNvSpPr/>
          <p:nvPr/>
        </p:nvSpPr>
        <p:spPr>
          <a:xfrm>
            <a:off x="854242" y="1765631"/>
            <a:ext cx="10483516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Transaction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Commit</a:t>
            </a:r>
          </a:p>
          <a:p>
            <a:pPr marL="800100" marR="274320" lvl="1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NOTE: data isn’t officially saved to table for other users to see until you Commit.</a:t>
            </a:r>
          </a:p>
          <a:p>
            <a:pPr marL="800100" marR="274320" lvl="1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NOTE: You’ll be able to see data you insert before a commit</a:t>
            </a:r>
          </a:p>
          <a:p>
            <a:pPr marL="342900" marR="27432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Rollback</a:t>
            </a:r>
          </a:p>
          <a:p>
            <a:pPr marL="800100" marR="274320" lvl="1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8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NOTE: If you rollback before you commit, data will not be saved to table</a:t>
            </a:r>
          </a:p>
        </p:txBody>
      </p:sp>
    </p:spTree>
    <p:extLst>
      <p:ext uri="{BB962C8B-B14F-4D97-AF65-F5344CB8AC3E}">
        <p14:creationId xmlns:p14="http://schemas.microsoft.com/office/powerpoint/2010/main" val="22815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8822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Statement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11</a:t>
            </a:fld>
            <a:endParaRPr lang="en-US" sz="10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9BB385-9F96-354A-A9CD-BDB6F2DAD127}"/>
              </a:ext>
            </a:extLst>
          </p:cNvPr>
          <p:cNvGrpSpPr/>
          <p:nvPr/>
        </p:nvGrpSpPr>
        <p:grpSpPr>
          <a:xfrm>
            <a:off x="116349" y="1915886"/>
            <a:ext cx="11959302" cy="3355745"/>
            <a:chOff x="232698" y="1915886"/>
            <a:chExt cx="11959302" cy="33557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8AD50A-D3B6-BD4C-B492-B3994B624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698" y="1915886"/>
              <a:ext cx="7300215" cy="335574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64BBD2-7773-0848-90D6-91CE544E2FFC}"/>
                </a:ext>
              </a:extLst>
            </p:cNvPr>
            <p:cNvSpPr/>
            <p:nvPr/>
          </p:nvSpPr>
          <p:spPr>
            <a:xfrm>
              <a:off x="6096000" y="2326777"/>
              <a:ext cx="6096000" cy="25339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INSERT_INTO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table_reference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(subquery1)} [(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column_name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column_name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]...)] {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VALUES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sql_expression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sql_expression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]...) | subquery2}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RETURNING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[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INTO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 [,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}]...]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9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1067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Update Statement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12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8B724-00A2-C64D-AF9D-A4512CACB50B}"/>
              </a:ext>
            </a:extLst>
          </p:cNvPr>
          <p:cNvSpPr/>
          <p:nvPr/>
        </p:nvSpPr>
        <p:spPr>
          <a:xfrm>
            <a:off x="3233057" y="1337493"/>
            <a:ext cx="7162800" cy="500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table-Name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[[AS] correlation-Name]      SET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column-Name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 [ 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column-Name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} ]*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WHERE clause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] |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table-Name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column-Name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 [ 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column-Name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]* </a:t>
            </a:r>
          </a:p>
          <a:p>
            <a:pPr>
              <a:lnSpc>
                <a:spcPct val="150000"/>
              </a:lnSpc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WHERE CURRENT OF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6EA27A-3E8D-5944-A124-4AEC0F9173E3}"/>
              </a:ext>
            </a:extLst>
          </p:cNvPr>
          <p:cNvSpPr/>
          <p:nvPr/>
        </p:nvSpPr>
        <p:spPr>
          <a:xfrm>
            <a:off x="119743" y="6487213"/>
            <a:ext cx="38753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docs.oracle.com</a:t>
            </a:r>
            <a:r>
              <a:rPr lang="en-US" sz="1100" dirty="0"/>
              <a:t>/</a:t>
            </a:r>
            <a:r>
              <a:rPr lang="en-US" sz="1100" dirty="0" err="1"/>
              <a:t>javadb</a:t>
            </a:r>
            <a:r>
              <a:rPr lang="en-US" sz="1100" dirty="0"/>
              <a:t>/10.8.3.0/ref/rrefsqlj26498.html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0250F-3834-4A70-A4D6-30AB4D62CCF1}"/>
              </a:ext>
            </a:extLst>
          </p:cNvPr>
          <p:cNvSpPr txBox="1"/>
          <p:nvPr/>
        </p:nvSpPr>
        <p:spPr>
          <a:xfrm>
            <a:off x="7454031" y="5762250"/>
            <a:ext cx="439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*Note:</a:t>
            </a:r>
          </a:p>
          <a:p>
            <a:r>
              <a:rPr lang="en-US" dirty="0"/>
              <a:t>The data has been entered into the database</a:t>
            </a:r>
          </a:p>
          <a:p>
            <a:r>
              <a:rPr lang="en-US" dirty="0"/>
              <a:t>We are attempting to ‘update’ the values</a:t>
            </a:r>
          </a:p>
        </p:txBody>
      </p:sp>
    </p:spTree>
    <p:extLst>
      <p:ext uri="{BB962C8B-B14F-4D97-AF65-F5344CB8AC3E}">
        <p14:creationId xmlns:p14="http://schemas.microsoft.com/office/powerpoint/2010/main" val="120018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484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Delete Statement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13</a:t>
            </a:fld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E663-BAC8-F745-9E47-41A3A269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7" y="2027292"/>
            <a:ext cx="5332670" cy="37958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12A2F2-A320-4F41-AC7B-92196AD74CB0}"/>
              </a:ext>
            </a:extLst>
          </p:cNvPr>
          <p:cNvGrpSpPr/>
          <p:nvPr/>
        </p:nvGrpSpPr>
        <p:grpSpPr>
          <a:xfrm>
            <a:off x="5681908" y="1292988"/>
            <a:ext cx="6096000" cy="5514064"/>
            <a:chOff x="5736772" y="1168172"/>
            <a:chExt cx="6096000" cy="55140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DF5CEC-A466-2D44-BCE2-F3C42BE4000B}"/>
                </a:ext>
              </a:extLst>
            </p:cNvPr>
            <p:cNvSpPr/>
            <p:nvPr/>
          </p:nvSpPr>
          <p:spPr>
            <a:xfrm>
              <a:off x="5736772" y="1168172"/>
              <a:ext cx="4245429" cy="750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7345" marR="0">
                <a:spcBef>
                  <a:spcPts val="0"/>
                </a:spcBef>
                <a:spcAft>
                  <a:spcPts val="0"/>
                </a:spcAft>
                <a:tabLst>
                  <a:tab pos="1371600" algn="l"/>
                </a:tabLst>
              </a:pPr>
              <a:r>
                <a:rPr lang="en-US" b="1" dirty="0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DELETE [FROM] </a:t>
              </a:r>
              <a:r>
                <a:rPr lang="en-US" b="1" dirty="0" err="1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table_name</a:t>
              </a:r>
              <a:endParaRPr lang="en-US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7345" marR="0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tabLst>
                  <a:tab pos="1371600" algn="l"/>
                </a:tabLst>
              </a:pPr>
              <a:r>
                <a:rPr lang="en-US" b="1" dirty="0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[WHERE </a:t>
              </a:r>
              <a:r>
                <a:rPr lang="en-US" b="1" dirty="0" err="1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search_condition</a:t>
              </a:r>
              <a:r>
                <a:rPr lang="en-US" b="1" dirty="0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35B97C-BFEB-0544-B3BC-8060451813B2}"/>
                </a:ext>
              </a:extLst>
            </p:cNvPr>
            <p:cNvSpPr/>
            <p:nvPr/>
          </p:nvSpPr>
          <p:spPr>
            <a:xfrm>
              <a:off x="5736772" y="2070781"/>
              <a:ext cx="6096000" cy="46114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table_reference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(subquery)} [alias]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WHERE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search_condition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CURRENT_OF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cursor_name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}] [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RETURNING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[{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single_row_expression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single_row_expression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INTO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 [,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host_variable_name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}]... |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multiple_row_expression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multiple_row_expression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INTO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host_array_name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: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host_array_name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]...}];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table_reference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::= [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schema_name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.] {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db_table_name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view_name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 [@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dblink_name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returning_clause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::= [{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RETURNING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} 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INTO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bind_argument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[,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bind_argument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]...];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9C10AA-0449-1943-9A93-7A39AF902603}"/>
              </a:ext>
            </a:extLst>
          </p:cNvPr>
          <p:cNvSpPr/>
          <p:nvPr/>
        </p:nvSpPr>
        <p:spPr>
          <a:xfrm>
            <a:off x="97972" y="6420626"/>
            <a:ext cx="52759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docs.oracle.com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/cd/B14117_01/appdev.101/b10807/13_elems014.htm</a:t>
            </a:r>
          </a:p>
        </p:txBody>
      </p:sp>
    </p:spTree>
    <p:extLst>
      <p:ext uri="{BB962C8B-B14F-4D97-AF65-F5344CB8AC3E}">
        <p14:creationId xmlns:p14="http://schemas.microsoft.com/office/powerpoint/2010/main" val="6996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Insert, Update, Delete Practice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6399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740144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15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41914-6B2C-4748-B681-BFBDA1AB798F}"/>
              </a:ext>
            </a:extLst>
          </p:cNvPr>
          <p:cNvSpPr/>
          <p:nvPr/>
        </p:nvSpPr>
        <p:spPr>
          <a:xfrm>
            <a:off x="228600" y="1477994"/>
            <a:ext cx="883920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syntax for inserting a single row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INTO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table_name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[(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column_list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)]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VALUES (value_1 [, expression_2]...)</a:t>
            </a:r>
          </a:p>
          <a:p>
            <a:pPr marL="0" marR="0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first we might want to make a copy of an existing table before we modify it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CREAT_TABLE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invoices_copy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SELECT * FROM invoices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3CDBFF-BB77-446A-B88E-8D309A2DC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92792"/>
              </p:ext>
            </p:extLst>
          </p:nvPr>
        </p:nvGraphicFramePr>
        <p:xfrm>
          <a:off x="2527299" y="4470757"/>
          <a:ext cx="713740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34072583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13547196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3246386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358057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5613181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3988526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3280974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3596639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6504473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Invoice_total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6291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28-Jun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18723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6EBA9F-8B16-4F2E-82AC-AA4324BFF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359713"/>
              </p:ext>
            </p:extLst>
          </p:nvPr>
        </p:nvGraphicFramePr>
        <p:xfrm>
          <a:off x="2527299" y="5990867"/>
          <a:ext cx="713740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367788504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83720969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5290374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6738433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60566418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21679748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91116065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9682024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750672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06546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28-Jun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581651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702342-94E0-41D2-AE82-A1E042CB7350}"/>
              </a:ext>
            </a:extLst>
          </p:cNvPr>
          <p:cNvSpPr txBox="1"/>
          <p:nvPr/>
        </p:nvSpPr>
        <p:spPr>
          <a:xfrm>
            <a:off x="5542001" y="4101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4494E-F77E-4189-8B39-FBF0876EA2F9}"/>
              </a:ext>
            </a:extLst>
          </p:cNvPr>
          <p:cNvSpPr txBox="1"/>
          <p:nvPr/>
        </p:nvSpPr>
        <p:spPr>
          <a:xfrm>
            <a:off x="5208576" y="54861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1800" b="1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nvoices_copy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231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16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41914-6B2C-4748-B681-BFBDA1AB798F}"/>
              </a:ext>
            </a:extLst>
          </p:cNvPr>
          <p:cNvSpPr/>
          <p:nvPr/>
        </p:nvSpPr>
        <p:spPr>
          <a:xfrm>
            <a:off x="228600" y="1240250"/>
            <a:ext cx="88392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INSERT statement that adds a new row without using a column list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INTO invoices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VALUES (115, 97, '456789’, 2718.28, 0, 0, 2, 15-Mar, 17-Mar)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(1 rows inserted)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BE0F89-2A17-7647-9E83-6036272937DF}"/>
              </a:ext>
            </a:extLst>
          </p:cNvPr>
          <p:cNvSpPr/>
          <p:nvPr/>
        </p:nvSpPr>
        <p:spPr>
          <a:xfrm>
            <a:off x="228600" y="3702602"/>
            <a:ext cx="1048978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INSERT statement that adds the new row using a column list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INTO invoices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(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invoice_id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vendor_id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invoice_number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payment_total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credit_total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terms_id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invoice_due_date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VALUES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(116, 101, 1729, 61.74, 0,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0, 1,'01-AUG-14', '31-AUG-14')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(1 rows inserted)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6411D2-0499-1942-BD6C-AFBDD1D5C7D9}"/>
              </a:ext>
            </a:extLst>
          </p:cNvPr>
          <p:cNvSpPr/>
          <p:nvPr/>
        </p:nvSpPr>
        <p:spPr>
          <a:xfrm>
            <a:off x="9067800" y="4151265"/>
            <a:ext cx="2900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NOTE: It’s okay to continue on 2 lines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9B8FED-2408-A54C-BD65-5D6F7583561B}"/>
              </a:ext>
            </a:extLst>
          </p:cNvPr>
          <p:cNvCxnSpPr>
            <a:cxnSpLocks/>
          </p:cNvCxnSpPr>
          <p:nvPr/>
        </p:nvCxnSpPr>
        <p:spPr>
          <a:xfrm flipH="1">
            <a:off x="7001742" y="4350327"/>
            <a:ext cx="2040451" cy="535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6F84DD-EE9A-4B4B-BDAA-90FDEF3DAD7A}"/>
              </a:ext>
            </a:extLst>
          </p:cNvPr>
          <p:cNvCxnSpPr>
            <a:cxnSpLocks/>
          </p:cNvCxnSpPr>
          <p:nvPr/>
        </p:nvCxnSpPr>
        <p:spPr>
          <a:xfrm flipH="1">
            <a:off x="7675418" y="4350327"/>
            <a:ext cx="1366775" cy="138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541929-F0E9-43A3-B295-C2F5895E3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44588"/>
              </p:ext>
            </p:extLst>
          </p:nvPr>
        </p:nvGraphicFramePr>
        <p:xfrm>
          <a:off x="1904793" y="2975344"/>
          <a:ext cx="71374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8144755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87881104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52805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3128854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97096241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11286025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73953006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7705444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5125621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91437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28-Jun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5848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2718.28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17-Mar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26411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D59B201-9A11-46B4-B816-0056213EA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82417"/>
              </p:ext>
            </p:extLst>
          </p:nvPr>
        </p:nvGraphicFramePr>
        <p:xfrm>
          <a:off x="1904793" y="5982520"/>
          <a:ext cx="71374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2179716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94295707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001680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24324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720823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579733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61893079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689214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685490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186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28-Jun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3065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2718.28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283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01-AUG-14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31-AUG-14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37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9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3280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statement example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17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810BDA-D875-ED4A-AE0A-62866F6E094F}"/>
              </a:ext>
            </a:extLst>
          </p:cNvPr>
          <p:cNvSpPr/>
          <p:nvPr/>
        </p:nvSpPr>
        <p:spPr>
          <a:xfrm>
            <a:off x="878306" y="1476870"/>
            <a:ext cx="10435389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statements add data to tables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INTO invoices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VALUES (115, 97, '456789', '01-AUG-14', 8344.50, 0, 0, 1, '31-AUG-14', NULL)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response from the system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rows inserted</a:t>
            </a:r>
          </a:p>
          <a:p>
            <a:pPr marL="0" marR="0">
              <a:spcBef>
                <a:spcPts val="12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COMMIT statement that commits the changes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COMMIT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response from the system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COMMIT succeeded</a:t>
            </a:r>
          </a:p>
          <a:p>
            <a:pPr marL="0" marR="0">
              <a:spcBef>
                <a:spcPts val="12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statement that rolls back the changes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ROLLBACK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response from the system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ROLLBACK succeeded</a:t>
            </a:r>
          </a:p>
        </p:txBody>
      </p:sp>
    </p:spTree>
    <p:extLst>
      <p:ext uri="{BB962C8B-B14F-4D97-AF65-F5344CB8AC3E}">
        <p14:creationId xmlns:p14="http://schemas.microsoft.com/office/powerpoint/2010/main" val="39637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402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err="1">
                <a:solidFill>
                  <a:schemeClr val="bg1"/>
                </a:solidFill>
                <a:latin typeface="Bradley Hand" pitchFamily="2" charset="77"/>
              </a:rPr>
              <a:t>Color_Sample</a:t>
            </a:r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 table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18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42E00F1-52F2-844F-84F7-6B517B6D8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428032"/>
              </p:ext>
            </p:extLst>
          </p:nvPr>
        </p:nvGraphicFramePr>
        <p:xfrm>
          <a:off x="1439779" y="3073832"/>
          <a:ext cx="5435600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35410" imgH="4751125" progId="Word.Document.8">
                  <p:embed/>
                </p:oleObj>
              </mc:Choice>
              <mc:Fallback>
                <p:oleObj name="Document" r:id="rId2" imgW="7435410" imgH="4751125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442E00F1-52F2-844F-84F7-6B517B6D81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779" y="3073832"/>
                        <a:ext cx="5435600" cy="346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3A21615A-9FA2-D94C-B384-309CDB5AA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79" y="4109862"/>
            <a:ext cx="3502819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AC5D2A67-6F0B-0947-A3A2-A4D08DB3FC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4100" y="5862462"/>
          <a:ext cx="5486400" cy="64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7443515" imgH="862562" progId="Word.Document.8">
                  <p:embed/>
                </p:oleObj>
              </mc:Choice>
              <mc:Fallback>
                <p:oleObj name="Document" r:id="rId5" imgW="7443515" imgH="862562" progId="Word.Document.8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AC5D2A67-6F0B-0947-A3A2-A4D08DB3FC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100" y="5862462"/>
                        <a:ext cx="5486400" cy="640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F685378-8317-5949-BA99-7C834EF0B4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9779" y="1519062"/>
          <a:ext cx="5598319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7602056" imgH="2438694" progId="Word.Document.8">
                  <p:embed/>
                </p:oleObj>
              </mc:Choice>
              <mc:Fallback>
                <p:oleObj name="Document" r:id="rId7" imgW="7602056" imgH="2438694" progId="Word.Document.8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F685378-8317-5949-BA99-7C834EF0B4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779" y="1519062"/>
                        <a:ext cx="5598319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51DEF5-00E7-491E-902B-D8E136D226BF}"/>
              </a:ext>
            </a:extLst>
          </p:cNvPr>
          <p:cNvSpPr txBox="1"/>
          <p:nvPr/>
        </p:nvSpPr>
        <p:spPr>
          <a:xfrm>
            <a:off x="1602881" y="5862462"/>
            <a:ext cx="89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ROLLBACK;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D535F-450B-4F10-BD12-F352AFC57EF3}"/>
              </a:ext>
            </a:extLst>
          </p:cNvPr>
          <p:cNvSpPr txBox="1"/>
          <p:nvPr/>
        </p:nvSpPr>
        <p:spPr>
          <a:xfrm>
            <a:off x="163568" y="6316248"/>
            <a:ext cx="212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What happens now?</a:t>
            </a:r>
          </a:p>
        </p:txBody>
      </p:sp>
    </p:spTree>
    <p:extLst>
      <p:ext uri="{BB962C8B-B14F-4D97-AF65-F5344CB8AC3E}">
        <p14:creationId xmlns:p14="http://schemas.microsoft.com/office/powerpoint/2010/main" val="42429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7918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with a column list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19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21ABABBA-E807-FE4F-86C8-636796E475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421" y="1829801"/>
          <a:ext cx="5486400" cy="3013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4058839" progId="Word.Document.8">
                  <p:embed/>
                </p:oleObj>
              </mc:Choice>
              <mc:Fallback>
                <p:oleObj name="Document" r:id="rId2" imgW="7443515" imgH="4058839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21ABABBA-E807-FE4F-86C8-636796E475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421" y="1829801"/>
                        <a:ext cx="5486400" cy="3013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BC4080-B8C0-B742-B6D6-F8B34DFFD6D6}"/>
              </a:ext>
            </a:extLst>
          </p:cNvPr>
          <p:cNvSpPr/>
          <p:nvPr/>
        </p:nvSpPr>
        <p:spPr>
          <a:xfrm>
            <a:off x="1608221" y="5182601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Commonly used when copying data from one table to another that have similar data structure.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225B15-16DD-42DC-8004-CA68A702182C}"/>
              </a:ext>
            </a:extLst>
          </p:cNvPr>
          <p:cNvSpPr/>
          <p:nvPr/>
        </p:nvSpPr>
        <p:spPr>
          <a:xfrm>
            <a:off x="2179782" y="3805382"/>
            <a:ext cx="6530109" cy="461818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479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11038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Objectives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</a:t>
            </a:fld>
            <a:endParaRPr lang="en-US" sz="10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C0F840-6A23-E446-91E6-A1B488978391}"/>
              </a:ext>
            </a:extLst>
          </p:cNvPr>
          <p:cNvGrpSpPr/>
          <p:nvPr/>
        </p:nvGrpSpPr>
        <p:grpSpPr>
          <a:xfrm>
            <a:off x="517611" y="2822459"/>
            <a:ext cx="11156779" cy="2508379"/>
            <a:chOff x="507125" y="2822459"/>
            <a:chExt cx="11156779" cy="25083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A4239-F818-4A8B-B313-689493078372}"/>
                </a:ext>
              </a:extLst>
            </p:cNvPr>
            <p:cNvSpPr/>
            <p:nvPr/>
          </p:nvSpPr>
          <p:spPr>
            <a:xfrm>
              <a:off x="3931969" y="2822459"/>
              <a:ext cx="7731935" cy="25083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A7E"/>
              </a:solidFill>
            </a:ln>
          </p:spPr>
          <p:txBody>
            <a:bodyPr wrap="square" anchor="ctr" anchorCtr="0">
              <a:spAutoFit/>
            </a:bodyPr>
            <a:lstStyle/>
            <a:p>
              <a:pPr>
                <a:spcAft>
                  <a:spcPts val="1800"/>
                </a:spcAft>
                <a:buClr>
                  <a:srgbClr val="C00000"/>
                </a:buClr>
                <a:buSzPct val="110000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 Language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Starting DML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In-class practice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Questions and discussion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E805C-6A40-4C75-A189-316100BC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25" y="3075620"/>
              <a:ext cx="3026730" cy="2002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3107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20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F9BFA6-C632-0148-BC45-5333E2BC9073}"/>
              </a:ext>
            </a:extLst>
          </p:cNvPr>
          <p:cNvSpPr/>
          <p:nvPr/>
        </p:nvSpPr>
        <p:spPr>
          <a:xfrm>
            <a:off x="228600" y="1577139"/>
            <a:ext cx="1128963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two courses in the 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two students in the </a:t>
            </a:r>
            <a:r>
              <a:rPr lang="en-US" sz="2800" b="1" i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 without Student Address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these students and courses in the </a:t>
            </a:r>
            <a:r>
              <a:rPr lang="en-US" sz="2800" b="1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ActiveRegistration</a:t>
            </a:r>
            <a:r>
              <a:rPr lang="en-US" sz="28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3B62A-A4C1-5745-BA1D-CE0DABE2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89" y="3689684"/>
            <a:ext cx="6849384" cy="2765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17F7E-CD3A-439D-AE32-972C81ECCB3B}"/>
              </a:ext>
            </a:extLst>
          </p:cNvPr>
          <p:cNvSpPr txBox="1"/>
          <p:nvPr/>
        </p:nvSpPr>
        <p:spPr>
          <a:xfrm>
            <a:off x="7771411" y="5765393"/>
            <a:ext cx="405732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INSERT INTO Course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11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VALUES (‘MIS381N’, ‘Information Management’, ‘Y’)</a:t>
            </a:r>
          </a:p>
          <a:p>
            <a:pPr marL="347345">
              <a:spcAft>
                <a:spcPts val="600"/>
              </a:spcAft>
              <a:tabLst>
                <a:tab pos="1371600" algn="l"/>
              </a:tabLst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INSERT INTO Course</a:t>
            </a:r>
          </a:p>
          <a:p>
            <a:pPr marL="347345">
              <a:spcAft>
                <a:spcPts val="600"/>
              </a:spcAft>
              <a:tabLst>
                <a:tab pos="1371600" algn="l"/>
              </a:tabLst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VALUES (‘ECE101’, ‘Basic Electric Circuits’, ‘N’)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1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879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Insert Syntax Recap and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21</a:t>
            </a:fld>
            <a:endParaRPr lang="en-US" sz="105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A4D9D-0AA4-E94A-88DB-DD45D2ECFD19}"/>
              </a:ext>
            </a:extLst>
          </p:cNvPr>
          <p:cNvGraphicFramePr>
            <a:graphicFrameLocks noGrp="1"/>
          </p:cNvGraphicFramePr>
          <p:nvPr/>
        </p:nvGraphicFramePr>
        <p:xfrm>
          <a:off x="264695" y="1306939"/>
          <a:ext cx="11662611" cy="5109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4427">
                  <a:extLst>
                    <a:ext uri="{9D8B030D-6E8A-4147-A177-3AD203B41FA5}">
                      <a16:colId xmlns:a16="http://schemas.microsoft.com/office/drawing/2014/main" val="2572960434"/>
                    </a:ext>
                  </a:extLst>
                </a:gridCol>
                <a:gridCol w="8028184">
                  <a:extLst>
                    <a:ext uri="{9D8B030D-6E8A-4147-A177-3AD203B41FA5}">
                      <a16:colId xmlns:a16="http://schemas.microsoft.com/office/drawing/2014/main" val="204542882"/>
                    </a:ext>
                  </a:extLst>
                </a:gridCol>
              </a:tblGrid>
              <a:tr h="1147503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Syntax Single 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INTO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table_name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[(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column_list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)]</a:t>
                      </a: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 (value_1 [, expression_2]...)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438612"/>
                  </a:ext>
                </a:extLst>
              </a:tr>
              <a:tr h="104273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without a column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Leslie Stahl, 2120 Dupont Circle, 12-Jan-1960 to Student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56502"/>
                  </a:ext>
                </a:extLst>
              </a:tr>
              <a:tr h="75286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with a column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Chris Wallace to Student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0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Syntax Multiple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INTO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table_name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[(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column_list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)]</a:t>
                      </a: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SELECT value_1 [, value_2] .. FROM DUAL</a:t>
                      </a: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UNION ALL SELECT value_1 [, value_2] .. FROM DUAL</a:t>
                      </a: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250575"/>
                  </a:ext>
                </a:extLst>
              </a:tr>
              <a:tr h="73361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 multiple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Jake Tapper, Dana Bash and Wolf Blitzer to Student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71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3811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Update Statement Syntax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6721856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22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2D741-9E34-8C4E-AA87-705775B7D01D}"/>
              </a:ext>
            </a:extLst>
          </p:cNvPr>
          <p:cNvSpPr/>
          <p:nvPr/>
        </p:nvSpPr>
        <p:spPr>
          <a:xfrm>
            <a:off x="308810" y="2034403"/>
            <a:ext cx="1157437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syntax of the UPDATE statement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table_name</a:t>
            </a:r>
            <a:endParaRPr 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 column_name_1 = expression_1 [, column_name_2 = expression_2]...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[WHERE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search_condition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</a:p>
          <a:p>
            <a:pPr marL="0" marR="0">
              <a:spcBef>
                <a:spcPts val="12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 UPDATE statement that assigns new values to two columns of a single row in the Invoices table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 invoices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314159.26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payment_total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2718.28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invoice_number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‘1729'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(1 rows updated)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D88BC7-EF0B-4B45-9F72-FC3991F84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2937"/>
              </p:ext>
            </p:extLst>
          </p:nvPr>
        </p:nvGraphicFramePr>
        <p:xfrm>
          <a:off x="1997157" y="1286257"/>
          <a:ext cx="71374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2179716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94295707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001680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24324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720823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579733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61893079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689214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685490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186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28-Jun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3065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45678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2718.28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283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01-AUG-14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31-AUG-14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37362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533DE4-2231-4444-AAD2-CEFA1FFAB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81645"/>
              </p:ext>
            </p:extLst>
          </p:nvPr>
        </p:nvGraphicFramePr>
        <p:xfrm>
          <a:off x="1997157" y="6044004"/>
          <a:ext cx="71374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2179716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94295707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001680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24324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720823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579733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61893079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689214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685490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186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31415.92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28-Jun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3065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45678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2718.28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283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314159.26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2718.28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01-AUG-14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31-AUG-14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37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6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468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Update Statement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23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A32C13C-41EC-F94C-88F9-4572E3E56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572074"/>
              </p:ext>
            </p:extLst>
          </p:nvPr>
        </p:nvGraphicFramePr>
        <p:xfrm>
          <a:off x="3352800" y="1861244"/>
          <a:ext cx="5486400" cy="392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5286844" progId="Word.Document.8">
                  <p:embed/>
                </p:oleObj>
              </mc:Choice>
              <mc:Fallback>
                <p:oleObj name="Document" r:id="rId2" imgW="7443515" imgH="5286844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9A32C13C-41EC-F94C-88F9-4572E3E560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861244"/>
                        <a:ext cx="5486400" cy="3923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EB2E61-59ED-4775-AE16-0CA5D02A888B}"/>
              </a:ext>
            </a:extLst>
          </p:cNvPr>
          <p:cNvSpPr/>
          <p:nvPr/>
        </p:nvSpPr>
        <p:spPr>
          <a:xfrm>
            <a:off x="2835564" y="4791087"/>
            <a:ext cx="6419272" cy="1200727"/>
          </a:xfrm>
          <a:prstGeom prst="round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EBDAC-E33D-46C0-8D42-60ACE693DE83}"/>
              </a:ext>
            </a:extLst>
          </p:cNvPr>
          <p:cNvSpPr/>
          <p:nvPr/>
        </p:nvSpPr>
        <p:spPr>
          <a:xfrm>
            <a:off x="6557818" y="2131014"/>
            <a:ext cx="988291" cy="28632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324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More Update Statements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24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BA7BB4AD-9486-1944-80D2-7F23CB3B4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39586"/>
              </p:ext>
            </p:extLst>
          </p:nvPr>
        </p:nvGraphicFramePr>
        <p:xfrm>
          <a:off x="2650958" y="1864121"/>
          <a:ext cx="5486400" cy="417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5619820" progId="Word.Document.8">
                  <p:embed/>
                </p:oleObj>
              </mc:Choice>
              <mc:Fallback>
                <p:oleObj name="Document" r:id="rId2" imgW="7443515" imgH="5619820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BA7BB4AD-9486-1944-80D2-7F23CB3B42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958" y="1864121"/>
                        <a:ext cx="5486400" cy="4170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0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9778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One more update statement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25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3DE90BE-25E8-0D4B-8E49-D90C190E64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8979" y="1958140"/>
          <a:ext cx="5486400" cy="240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3241732" progId="Word.Document.8">
                  <p:embed/>
                </p:oleObj>
              </mc:Choice>
              <mc:Fallback>
                <p:oleObj name="Document" r:id="rId2" imgW="7443515" imgH="3241732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63DE90BE-25E8-0D4B-8E49-D90C190E64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979" y="1958140"/>
                        <a:ext cx="5486400" cy="24062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9B6043-61F4-47DA-ADBC-C67C55240255}"/>
              </a:ext>
            </a:extLst>
          </p:cNvPr>
          <p:cNvSpPr txBox="1"/>
          <p:nvPr/>
        </p:nvSpPr>
        <p:spPr>
          <a:xfrm>
            <a:off x="492093" y="5661891"/>
            <a:ext cx="10791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the syntax to get a substring out of an entry in a column</a:t>
            </a:r>
          </a:p>
          <a:p>
            <a:r>
              <a:rPr lang="en-US" dirty="0"/>
              <a:t>Get the first letter of each person’s last name, sorted alphabetically, and ensure that the letters are not duplicated</a:t>
            </a:r>
          </a:p>
        </p:txBody>
      </p:sp>
    </p:spTree>
    <p:extLst>
      <p:ext uri="{BB962C8B-B14F-4D97-AF65-F5344CB8AC3E}">
        <p14:creationId xmlns:p14="http://schemas.microsoft.com/office/powerpoint/2010/main" val="34774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530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Update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26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7C691-2ECC-8041-B82A-0FC9CE6C7BBF}"/>
              </a:ext>
            </a:extLst>
          </p:cNvPr>
          <p:cNvSpPr/>
          <p:nvPr/>
        </p:nvSpPr>
        <p:spPr>
          <a:xfrm>
            <a:off x="806115" y="1331919"/>
            <a:ext cx="103431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a column CREDITS to the table Course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the credits of one of the course you just added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Change the date of birth for one of the students you just added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1 credit to the credit you just updated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everyone happy… give everyone a grad ‘A’!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F381E-01C8-8049-9CA2-BE957F3E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47" y="4271185"/>
            <a:ext cx="5633914" cy="22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468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Delete statement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27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4C85C6F-2209-B14F-90E1-09F32BBDE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82702"/>
              </p:ext>
            </p:extLst>
          </p:nvPr>
        </p:nvGraphicFramePr>
        <p:xfrm>
          <a:off x="3525253" y="2129950"/>
          <a:ext cx="5486400" cy="313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4225507" progId="Word.Document.8">
                  <p:embed/>
                </p:oleObj>
              </mc:Choice>
              <mc:Fallback>
                <p:oleObj name="Document" r:id="rId2" imgW="7443515" imgH="4225507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C4C85C6F-2209-B14F-90E1-09F32BBDE8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253" y="2129950"/>
                        <a:ext cx="5486400" cy="3137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96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468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Delete statement with a subquery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28</a:t>
            </a:fld>
            <a:endParaRPr lang="en-US" sz="105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47E44E3-C6E9-4541-B9F0-C1B5A84AD1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9210" y="1954129"/>
          <a:ext cx="5486400" cy="2811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3787192" progId="Word.Document.8">
                  <p:embed/>
                </p:oleObj>
              </mc:Choice>
              <mc:Fallback>
                <p:oleObj name="Document" r:id="rId2" imgW="7443515" imgH="3787192" progId="Word.Document.8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47E44E3-C6E9-4541-B9F0-C1B5A84AD1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210" y="1954129"/>
                        <a:ext cx="5486400" cy="2811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9F7760-D02D-492E-8C4A-47BA9124E8B2}"/>
              </a:ext>
            </a:extLst>
          </p:cNvPr>
          <p:cNvSpPr/>
          <p:nvPr/>
        </p:nvSpPr>
        <p:spPr>
          <a:xfrm>
            <a:off x="2886363" y="3657600"/>
            <a:ext cx="6419272" cy="1200727"/>
          </a:xfrm>
          <a:prstGeom prst="roundRect">
            <a:avLst/>
          </a:prstGeom>
          <a:solidFill>
            <a:schemeClr val="accent2"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6209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Delete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29</a:t>
            </a:fld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F6648-01F1-6343-911F-18C9C1C12710}"/>
              </a:ext>
            </a:extLst>
          </p:cNvPr>
          <p:cNvSpPr/>
          <p:nvPr/>
        </p:nvSpPr>
        <p:spPr>
          <a:xfrm>
            <a:off x="1138989" y="1436947"/>
            <a:ext cx="973755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only the course where you added 1 credit</a:t>
            </a:r>
          </a:p>
          <a:p>
            <a:pPr marL="457200" marR="0" indent="-45720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only the student where you updated the date of birth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EDB64-2053-4547-A10E-4FAA4D721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89" y="3657600"/>
            <a:ext cx="6849384" cy="27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questions may I answer before we begin …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ADDD1-82C6-4B00-9CEB-96CAA9FA3095}"/>
              </a:ext>
            </a:extLst>
          </p:cNvPr>
          <p:cNvSpPr txBox="1"/>
          <p:nvPr/>
        </p:nvSpPr>
        <p:spPr>
          <a:xfrm>
            <a:off x="540633" y="4615425"/>
            <a:ext cx="11110734" cy="92333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questions are good questions</a:t>
            </a:r>
          </a:p>
        </p:txBody>
      </p:sp>
    </p:spTree>
    <p:extLst>
      <p:ext uri="{BB962C8B-B14F-4D97-AF65-F5344CB8AC3E}">
        <p14:creationId xmlns:p14="http://schemas.microsoft.com/office/powerpoint/2010/main" val="9808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51982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Delete Syntax Recap and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30</a:t>
            </a:fld>
            <a:endParaRPr lang="en-US" sz="105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A4D9D-0AA4-E94A-88DB-DD45D2ECF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824992"/>
              </p:ext>
            </p:extLst>
          </p:nvPr>
        </p:nvGraphicFramePr>
        <p:xfrm>
          <a:off x="264694" y="1508107"/>
          <a:ext cx="11662611" cy="219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4427">
                  <a:extLst>
                    <a:ext uri="{9D8B030D-6E8A-4147-A177-3AD203B41FA5}">
                      <a16:colId xmlns:a16="http://schemas.microsoft.com/office/drawing/2014/main" val="2572960434"/>
                    </a:ext>
                  </a:extLst>
                </a:gridCol>
                <a:gridCol w="8028184">
                  <a:extLst>
                    <a:ext uri="{9D8B030D-6E8A-4147-A177-3AD203B41FA5}">
                      <a16:colId xmlns:a16="http://schemas.microsoft.com/office/drawing/2014/main" val="204542882"/>
                    </a:ext>
                  </a:extLst>
                </a:gridCol>
              </a:tblGrid>
              <a:tr h="1147503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 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 [FROM]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table_name</a:t>
                      </a:r>
                      <a:endParaRPr lang="en-US" sz="2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[WHERE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search_condition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438612"/>
                  </a:ext>
                </a:extLst>
              </a:tr>
              <a:tr h="104273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 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 Wolf Blitzer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5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1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Syntax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6825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98979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Retrieving data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E69CC9-5D70-6D4C-A771-4A4DD516460E}"/>
              </a:ext>
            </a:extLst>
          </p:cNvPr>
          <p:cNvSpPr txBox="1">
            <a:spLocks noChangeArrowheads="1"/>
          </p:cNvSpPr>
          <p:nvPr/>
        </p:nvSpPr>
        <p:spPr>
          <a:xfrm>
            <a:off x="1635792" y="1880681"/>
            <a:ext cx="8975835" cy="4423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dirty="0"/>
              <a:t>SELECT		Columns</a:t>
            </a:r>
            <a:br>
              <a:rPr lang="en-US" sz="2400" dirty="0"/>
            </a:br>
            <a:r>
              <a:rPr lang="en-US" sz="2400" dirty="0"/>
              <a:t>			- Column names</a:t>
            </a:r>
          </a:p>
          <a:p>
            <a:pPr>
              <a:buFontTx/>
              <a:buNone/>
            </a:pPr>
            <a:r>
              <a:rPr lang="en-US" sz="2400" dirty="0"/>
              <a:t>				- Arithmetic expressions</a:t>
            </a:r>
          </a:p>
          <a:p>
            <a:pPr>
              <a:buFontTx/>
              <a:buNone/>
            </a:pPr>
            <a:r>
              <a:rPr lang="en-US" sz="2400" dirty="0"/>
              <a:t>				- Literals (text or numeric)</a:t>
            </a:r>
          </a:p>
          <a:p>
            <a:pPr>
              <a:buFontTx/>
              <a:buNone/>
            </a:pPr>
            <a:r>
              <a:rPr lang="en-US" sz="2400" dirty="0"/>
              <a:t>				- Scalar functions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FROM		Table or view names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WHERE	Conditions (qualifies rows)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ORDER BY	Sorts result rows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D483D9B9-9676-F24C-AB1D-35AA972DE3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32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16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601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bg1"/>
                </a:solidFill>
                <a:latin typeface="Bradley Hand ITC" panose="03070402050302030203" pitchFamily="66" charset="0"/>
              </a:rPr>
              <a:t>Retrieving data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4B5C39-1DF8-4911-97B4-29B28403E4DC}"/>
              </a:ext>
            </a:extLst>
          </p:cNvPr>
          <p:cNvSpPr txBox="1">
            <a:spLocks noChangeArrowheads="1"/>
          </p:cNvSpPr>
          <p:nvPr/>
        </p:nvSpPr>
        <p:spPr>
          <a:xfrm>
            <a:off x="2106693" y="1334318"/>
            <a:ext cx="8975835" cy="54032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400" dirty="0"/>
              <a:t>SELECT		Columns</a:t>
            </a:r>
            <a:br>
              <a:rPr lang="en-US" sz="2400" dirty="0"/>
            </a:br>
            <a:r>
              <a:rPr lang="en-US" sz="2400" dirty="0"/>
              <a:t>			- Column names</a:t>
            </a:r>
          </a:p>
          <a:p>
            <a:pPr>
              <a:buFontTx/>
              <a:buNone/>
            </a:pPr>
            <a:r>
              <a:rPr lang="en-US" sz="2400" dirty="0"/>
              <a:t>				- Arithmetic expressions</a:t>
            </a:r>
          </a:p>
          <a:p>
            <a:pPr>
              <a:buFontTx/>
              <a:buNone/>
            </a:pPr>
            <a:r>
              <a:rPr lang="en-US" sz="2400" dirty="0"/>
              <a:t>				- Literals (text or numeric)</a:t>
            </a:r>
          </a:p>
          <a:p>
            <a:pPr>
              <a:buFontTx/>
              <a:buNone/>
            </a:pPr>
            <a:r>
              <a:rPr lang="en-US" sz="2400" dirty="0"/>
              <a:t>				- Scalar functions</a:t>
            </a:r>
          </a:p>
          <a:p>
            <a:pPr>
              <a:buFontTx/>
              <a:buNone/>
            </a:pPr>
            <a:r>
              <a:rPr lang="en-US" sz="2400" dirty="0">
                <a:solidFill>
                  <a:srgbClr val="FF0000"/>
                </a:solidFill>
              </a:rPr>
              <a:t>				- “Aggregate” functions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FROM		Table or view names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WHERE		Conditions (qualifies rows)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/>
              <a:t>ORDER BY	Sorts result rows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>
                <a:solidFill>
                  <a:srgbClr val="FF0000"/>
                </a:solidFill>
              </a:rPr>
              <a:t>GROUP BY	Creates sub totals in conjunction with column functions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400" dirty="0">
                <a:solidFill>
                  <a:srgbClr val="FF0000"/>
                </a:solidFill>
              </a:rPr>
              <a:t>HAVING  	Conditions the sub totals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4C652B8D-6B2B-0548-90ED-E70F348AEB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33</a:t>
            </a:fld>
            <a:endParaRPr lang="en-US" sz="105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903FE76-8439-47F4-A0A1-D0019F00C1D9}"/>
              </a:ext>
            </a:extLst>
          </p:cNvPr>
          <p:cNvSpPr/>
          <p:nvPr/>
        </p:nvSpPr>
        <p:spPr>
          <a:xfrm>
            <a:off x="8100290" y="2526147"/>
            <a:ext cx="387927" cy="15009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EB4BC-C2FE-46E1-826B-B5F0750C8ACE}"/>
              </a:ext>
            </a:extLst>
          </p:cNvPr>
          <p:cNvSpPr txBox="1"/>
          <p:nvPr/>
        </p:nvSpPr>
        <p:spPr>
          <a:xfrm>
            <a:off x="8414327" y="2526148"/>
            <a:ext cx="867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r>
              <a:rPr lang="en-US" dirty="0"/>
              <a:t>SUM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AVG</a:t>
            </a:r>
          </a:p>
        </p:txBody>
      </p:sp>
    </p:spTree>
    <p:extLst>
      <p:ext uri="{BB962C8B-B14F-4D97-AF65-F5344CB8AC3E}">
        <p14:creationId xmlns:p14="http://schemas.microsoft.com/office/powerpoint/2010/main" val="32935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55" y="489380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bg1"/>
                </a:solidFill>
                <a:latin typeface="Bradley Hand ITC" panose="03070402050302030203" pitchFamily="66" charset="0"/>
              </a:rPr>
              <a:t>Examples of Select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4C652B8D-6B2B-0548-90ED-E70F348AEB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34</a:t>
            </a:fld>
            <a:endParaRPr lang="en-US" sz="1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7997F9-91FB-47D3-8F64-C6BCDF0B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73616"/>
              </p:ext>
            </p:extLst>
          </p:nvPr>
        </p:nvGraphicFramePr>
        <p:xfrm>
          <a:off x="8814377" y="1602180"/>
          <a:ext cx="30607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6557395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46606181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5798345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657045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498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8904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53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9440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Bacchan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329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2FCF2F-E38B-49DD-9E01-7653C3B33631}"/>
              </a:ext>
            </a:extLst>
          </p:cNvPr>
          <p:cNvSpPr txBox="1"/>
          <p:nvPr/>
        </p:nvSpPr>
        <p:spPr>
          <a:xfrm>
            <a:off x="10067636" y="1271703"/>
            <a:ext cx="9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A4F80-564D-4F07-9684-F8ABF4683AAB}"/>
              </a:ext>
            </a:extLst>
          </p:cNvPr>
          <p:cNvSpPr txBox="1"/>
          <p:nvPr/>
        </p:nvSpPr>
        <p:spPr>
          <a:xfrm>
            <a:off x="969818" y="1736214"/>
            <a:ext cx="43207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NAME, SUM(SALARY) FROM ACTORS</a:t>
            </a:r>
          </a:p>
          <a:p>
            <a:r>
              <a:rPr lang="en-US" dirty="0"/>
              <a:t>GROUP BY NAME;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04486C-AB19-4777-81EA-C348F40BE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66183"/>
              </p:ext>
            </p:extLst>
          </p:nvPr>
        </p:nvGraphicFramePr>
        <p:xfrm>
          <a:off x="8814377" y="2815516"/>
          <a:ext cx="16256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95143224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8120558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SUM(SALARY)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6409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76529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Bacchan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065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7801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699539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48B104-3831-48CD-A7A5-9E353781C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91497"/>
              </p:ext>
            </p:extLst>
          </p:nvPr>
        </p:nvGraphicFramePr>
        <p:xfrm>
          <a:off x="969818" y="4475455"/>
          <a:ext cx="30607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6557395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46606181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5798345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657045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498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8904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53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7841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Bacchan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32265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Amitabh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9440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Bacchan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3299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A022CED-98AE-4098-BBA5-B77740E1F510}"/>
              </a:ext>
            </a:extLst>
          </p:cNvPr>
          <p:cNvSpPr txBox="1"/>
          <p:nvPr/>
        </p:nvSpPr>
        <p:spPr>
          <a:xfrm>
            <a:off x="2101273" y="4106123"/>
            <a:ext cx="9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50A5D-CB50-4903-BBBC-A7FBD7A4CA57}"/>
              </a:ext>
            </a:extLst>
          </p:cNvPr>
          <p:cNvSpPr txBox="1"/>
          <p:nvPr/>
        </p:nvSpPr>
        <p:spPr>
          <a:xfrm>
            <a:off x="4428836" y="4836818"/>
            <a:ext cx="43207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NAME, SUM(SALARY) FROM ACTORS</a:t>
            </a:r>
          </a:p>
          <a:p>
            <a:r>
              <a:rPr lang="en-US" dirty="0"/>
              <a:t>GROUP BY NAME;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7B4905-9974-46B7-9FD0-F24B64CBF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91365"/>
              </p:ext>
            </p:extLst>
          </p:nvPr>
        </p:nvGraphicFramePr>
        <p:xfrm>
          <a:off x="8994486" y="4560050"/>
          <a:ext cx="16256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95143224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8120558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SUM(SALARY)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6409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76529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Bacchan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10400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065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7801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James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highlight>
                            <a:srgbClr val="00FFFF"/>
                          </a:highlight>
                        </a:rPr>
                        <a:t>1100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699539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98A1AB-30D2-4036-8621-090B676CFAA7}"/>
              </a:ext>
            </a:extLst>
          </p:cNvPr>
          <p:cNvCxnSpPr/>
          <p:nvPr/>
        </p:nvCxnSpPr>
        <p:spPr>
          <a:xfrm>
            <a:off x="13855" y="4061361"/>
            <a:ext cx="12178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9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6399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87125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Examples of Select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4C652B8D-6B2B-0548-90ED-E70F348AEB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35</a:t>
            </a:fld>
            <a:endParaRPr lang="en-US" sz="1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7997F9-91FB-47D3-8F64-C6BCDF0BA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856582"/>
              </p:ext>
            </p:extLst>
          </p:nvPr>
        </p:nvGraphicFramePr>
        <p:xfrm>
          <a:off x="8827654" y="1765487"/>
          <a:ext cx="30607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6557395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46606181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5798345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657045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SALARY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498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8904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53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9440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Bacchan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329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2FCF2F-E38B-49DD-9E01-7653C3B33631}"/>
              </a:ext>
            </a:extLst>
          </p:cNvPr>
          <p:cNvSpPr txBox="1"/>
          <p:nvPr/>
        </p:nvSpPr>
        <p:spPr>
          <a:xfrm>
            <a:off x="10067636" y="1453043"/>
            <a:ext cx="9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A4F80-564D-4F07-9684-F8ABF4683AAB}"/>
              </a:ext>
            </a:extLst>
          </p:cNvPr>
          <p:cNvSpPr txBox="1"/>
          <p:nvPr/>
        </p:nvSpPr>
        <p:spPr>
          <a:xfrm>
            <a:off x="969818" y="1544889"/>
            <a:ext cx="19912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NAME, AGE</a:t>
            </a:r>
          </a:p>
          <a:p>
            <a:r>
              <a:rPr lang="en-US" dirty="0"/>
              <a:t>FROM ACTORS</a:t>
            </a:r>
          </a:p>
          <a:p>
            <a:r>
              <a:rPr lang="en-US" dirty="0"/>
              <a:t>ORDER BY AGE;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04486C-AB19-4777-81EA-C348F40BE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83823"/>
              </p:ext>
            </p:extLst>
          </p:nvPr>
        </p:nvGraphicFramePr>
        <p:xfrm>
          <a:off x="3616036" y="1634376"/>
          <a:ext cx="1625600" cy="90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95143224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8120558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6409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7652915"/>
                  </a:ext>
                </a:extLst>
              </a:tr>
              <a:tr h="159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065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Amitabh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7801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Bacchan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699539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C866C7C-2679-45B9-9A9F-9A83F043A4F7}"/>
              </a:ext>
            </a:extLst>
          </p:cNvPr>
          <p:cNvSpPr txBox="1"/>
          <p:nvPr/>
        </p:nvSpPr>
        <p:spPr>
          <a:xfrm>
            <a:off x="969818" y="2967335"/>
            <a:ext cx="2189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NAME, AGE</a:t>
            </a:r>
          </a:p>
          <a:p>
            <a:r>
              <a:rPr lang="en-US" dirty="0"/>
              <a:t>FROM ACTORS</a:t>
            </a:r>
          </a:p>
          <a:p>
            <a:r>
              <a:rPr lang="en-US" dirty="0"/>
              <a:t>ORDER BY AGE </a:t>
            </a:r>
            <a:r>
              <a:rPr lang="en-US" dirty="0">
                <a:highlight>
                  <a:srgbClr val="00FFFF"/>
                </a:highlight>
              </a:rPr>
              <a:t>DESC</a:t>
            </a:r>
            <a:r>
              <a:rPr lang="en-US" dirty="0"/>
              <a:t>;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EE449A5-A94F-4FB4-8C3C-A2AA8973B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17592"/>
              </p:ext>
            </p:extLst>
          </p:nvPr>
        </p:nvGraphicFramePr>
        <p:xfrm>
          <a:off x="3616036" y="2985918"/>
          <a:ext cx="1625600" cy="906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951432246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81205584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6409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Bacchan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07652915"/>
                  </a:ext>
                </a:extLst>
              </a:tr>
              <a:tr h="1596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Amitabh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065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7801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69953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08E0F27-3E06-4998-8D6C-AAD675A46F39}"/>
              </a:ext>
            </a:extLst>
          </p:cNvPr>
          <p:cNvSpPr txBox="1"/>
          <p:nvPr/>
        </p:nvSpPr>
        <p:spPr>
          <a:xfrm>
            <a:off x="969817" y="4218863"/>
            <a:ext cx="4147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NAME, SALARY, SALARY - 45</a:t>
            </a:r>
          </a:p>
          <a:p>
            <a:r>
              <a:rPr lang="en-US" dirty="0"/>
              <a:t>FROM ACTORS;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8BC4E8-5B5D-4C65-9F5D-D0632E0A1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94619"/>
              </p:ext>
            </p:extLst>
          </p:nvPr>
        </p:nvGraphicFramePr>
        <p:xfrm>
          <a:off x="5241636" y="4084828"/>
          <a:ext cx="24257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46606181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57983453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657045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SALARY - 45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498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8904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53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9440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Bacchan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32995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223A7BE-EF5E-4E7C-A8FA-783F153D177D}"/>
              </a:ext>
            </a:extLst>
          </p:cNvPr>
          <p:cNvSpPr txBox="1"/>
          <p:nvPr/>
        </p:nvSpPr>
        <p:spPr>
          <a:xfrm>
            <a:off x="969817" y="5733626"/>
            <a:ext cx="6077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NAME, SALARY, SALARY – 45 AS SALARY_AFTER_TAX</a:t>
            </a:r>
          </a:p>
          <a:p>
            <a:r>
              <a:rPr lang="en-US" dirty="0"/>
              <a:t>FROM ACTORS;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CB33E7C-BEBC-4E23-93D5-443958EED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83466"/>
              </p:ext>
            </p:extLst>
          </p:nvPr>
        </p:nvGraphicFramePr>
        <p:xfrm>
          <a:off x="7208981" y="5624945"/>
          <a:ext cx="3237346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7473">
                  <a:extLst>
                    <a:ext uri="{9D8B030D-6E8A-4147-A177-3AD203B41FA5}">
                      <a16:colId xmlns:a16="http://schemas.microsoft.com/office/drawing/2014/main" val="2466061813"/>
                    </a:ext>
                  </a:extLst>
                </a:gridCol>
                <a:gridCol w="875110">
                  <a:extLst>
                    <a:ext uri="{9D8B030D-6E8A-4147-A177-3AD203B41FA5}">
                      <a16:colId xmlns:a16="http://schemas.microsoft.com/office/drawing/2014/main" val="1579834537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6657045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SALARY_AFTER_TAX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44988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James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8904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353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Amitabh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94405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Bacchan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32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3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9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560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86327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Let’s test our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079394" y="2029879"/>
            <a:ext cx="7731935" cy="3770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do you select all columns from a table?</a:t>
            </a: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do you select specific columns from a table?</a:t>
            </a: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do you filter records?</a:t>
            </a: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do you sort records?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36</a:t>
            </a:fld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DE9A8-6FCE-5E44-A31C-D0C9101D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4" y="2286737"/>
            <a:ext cx="3256548" cy="32565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7D023B0-81A2-4691-9555-FB2E06A48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24587"/>
              </p:ext>
            </p:extLst>
          </p:nvPr>
        </p:nvGraphicFramePr>
        <p:xfrm>
          <a:off x="1904793" y="5982520"/>
          <a:ext cx="71374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52179716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94295707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40016801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224324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7208234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41579733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061893079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76892144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685490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Vendor_id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Credit_total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Terms_id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invoice_due_date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41869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123456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31415.92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28-Jun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3065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2718.28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17-Mar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2839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61.74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01-AUG-14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31-AUG-14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7373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5795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6652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Using Column 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82184"/>
            <a:ext cx="11194472" cy="49244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String Expression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the string operator || to concatenate column or literal strings together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city || ‘,’ || state   or   Select ‘Mr. or Mrs.’ ||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last_name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Arithmetic Expression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+, -, /, * to do arithmetic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calcs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numeric columns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  Select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invoice_total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payment_total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Alias – give custom column names for calculated columns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  Select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invoice_total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payment_total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“Amount Owed”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NOTE: Include Quotes (not ticks) around column alias if your column name has spaces are includes spaces.  Good rule of thumb is to always use AS and quotes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37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746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1435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4836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Types of Column 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538216"/>
            <a:ext cx="11194472" cy="46628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Scalar = Operates on a single value and returns a single value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SYSDATE – returns today’s date/time. Like NOW() function in Excel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ROUND – round decimals to whole numbers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SUBSTR – Returns certain part of a string.  Like MID() function in Excel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TO_CHAR – convert number/date to string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TO_DATE – convert string to a date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 – returns remainder of division of two numbers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38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529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414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74869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Where clauses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345400"/>
            <a:ext cx="11194472" cy="53630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&lt;expression1&gt; &lt;operator&gt; &lt;expression2&gt;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Operator can be =, &gt;, &lt;, &lt;=, &gt;=, &lt;&gt;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Boolean or logical operators AND, OR, NOT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&lt;expression1&gt;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[NOT] BETWEEN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begin_expression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end_expression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&lt;expression&gt;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[NOT] IN ({subquery|expression_1 [, expression_2]...}) 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 &lt;expression&gt; [NOT] LIKE pattern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Wildcard symbols %, _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NULL and IS NOT NULL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39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9626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283779" y="2257647"/>
            <a:ext cx="11624440" cy="8617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</a:t>
            </a:fld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B7D31-28C4-B21A-6A68-79975BFE8BAC}"/>
              </a:ext>
            </a:extLst>
          </p:cNvPr>
          <p:cNvSpPr txBox="1"/>
          <p:nvPr/>
        </p:nvSpPr>
        <p:spPr>
          <a:xfrm>
            <a:off x="-433" y="514682"/>
            <a:ext cx="12219710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8952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8739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39465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Distinct and </a:t>
            </a:r>
            <a:r>
              <a:rPr lang="en-US" sz="6000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rownum</a:t>
            </a:r>
            <a:endParaRPr lang="en-US" sz="6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3" y="2017075"/>
            <a:ext cx="11194472" cy="2823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DISTINCT – finds the unique occurrence of a value</a:t>
            </a:r>
          </a:p>
          <a:p>
            <a:pPr marL="914400" lvl="1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all the city and states where our vendors are from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ROWNUM – pseudo column that can be used to limit the rows that are retrieved</a:t>
            </a:r>
          </a:p>
          <a:p>
            <a:pPr marL="914400" lvl="1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Retrieve the first five rows from the vendors table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40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229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618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502344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Compound conditions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41</a:t>
            </a:fld>
            <a:endParaRPr lang="en-US" sz="105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CC17B-FA54-9E47-8B3E-77CCFDD36C76}"/>
              </a:ext>
            </a:extLst>
          </p:cNvPr>
          <p:cNvGrpSpPr/>
          <p:nvPr/>
        </p:nvGrpSpPr>
        <p:grpSpPr>
          <a:xfrm>
            <a:off x="121481" y="1475297"/>
            <a:ext cx="11949038" cy="4724452"/>
            <a:chOff x="224674" y="1475297"/>
            <a:chExt cx="11949038" cy="4724452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E8ECE75F-4C8E-7E40-8C76-E5AD20F1A7B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3932422"/>
                </p:ext>
              </p:extLst>
            </p:nvPr>
          </p:nvGraphicFramePr>
          <p:xfrm>
            <a:off x="2804922" y="1475297"/>
            <a:ext cx="6035040" cy="1693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7434851" imgH="2076140" progId="Word.Document.8">
                    <p:embed/>
                  </p:oleObj>
                </mc:Choice>
                <mc:Fallback>
                  <p:oleObj name="Document" r:id="rId2" imgW="7434851" imgH="2076140" progId="Word.Document.8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E8ECE75F-4C8E-7E40-8C76-E5AD20F1A7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4922" y="1475297"/>
                          <a:ext cx="6035040" cy="16934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7E1379C1-50FB-E941-BD81-B07625CDD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09" y="2777662"/>
              <a:ext cx="5411629" cy="70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7">
              <a:extLst>
                <a:ext uri="{FF2B5EF4-FFF2-40B4-BE49-F238E27FC236}">
                  <a16:creationId xmlns:a16="http://schemas.microsoft.com/office/drawing/2014/main" id="{4F21A3B9-9E57-C946-B2BF-5CCA0F3717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3858570"/>
                </p:ext>
              </p:extLst>
            </p:nvPr>
          </p:nvGraphicFramePr>
          <p:xfrm>
            <a:off x="2832885" y="3559288"/>
            <a:ext cx="6035040" cy="2274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7435410" imgH="2791872" progId="Word.Document.8">
                    <p:embed/>
                  </p:oleObj>
                </mc:Choice>
                <mc:Fallback>
                  <p:oleObj name="Document" r:id="rId5" imgW="7435410" imgH="2791872" progId="Word.Document.8">
                    <p:embed/>
                    <p:pic>
                      <p:nvPicPr>
                        <p:cNvPr id="9" name="Object 7">
                          <a:extLst>
                            <a:ext uri="{FF2B5EF4-FFF2-40B4-BE49-F238E27FC236}">
                              <a16:creationId xmlns:a16="http://schemas.microsoft.com/office/drawing/2014/main" id="{4F21A3B9-9E57-C946-B2BF-5CCA0F3717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885" y="3559288"/>
                          <a:ext cx="6035040" cy="2274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178FA1CD-EFA4-D245-B004-37EFD63505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2812779"/>
                </p:ext>
              </p:extLst>
            </p:nvPr>
          </p:nvGraphicFramePr>
          <p:xfrm>
            <a:off x="6138672" y="3742003"/>
            <a:ext cx="6035040" cy="1633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7434851" imgH="1998366" progId="Word.Document.8">
                    <p:embed/>
                  </p:oleObj>
                </mc:Choice>
                <mc:Fallback>
                  <p:oleObj name="Document" r:id="rId7" imgW="7434851" imgH="1998366" progId="Word.Document.8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178FA1CD-EFA4-D245-B004-37EFD63505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8672" y="3742003"/>
                          <a:ext cx="6035040" cy="1633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A3C8E1-5C35-C34A-B4D9-9305E6C53D63}"/>
                </a:ext>
              </a:extLst>
            </p:cNvPr>
            <p:cNvSpPr/>
            <p:nvPr/>
          </p:nvSpPr>
          <p:spPr>
            <a:xfrm>
              <a:off x="5444477" y="5830417"/>
              <a:ext cx="45433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Tip: Just use parenthesis to be sure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7E7A72-78FC-1E47-B6BD-E8A3EE80BDE6}"/>
                </a:ext>
              </a:extLst>
            </p:cNvPr>
            <p:cNvSpPr/>
            <p:nvPr/>
          </p:nvSpPr>
          <p:spPr>
            <a:xfrm>
              <a:off x="224674" y="3937591"/>
              <a:ext cx="3963278" cy="161582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marR="0">
                <a:spcBef>
                  <a:spcPts val="1200"/>
                </a:spcBef>
                <a:spcAft>
                  <a:spcPts val="600"/>
                </a:spcAft>
              </a:pPr>
              <a:r>
                <a:rPr lang="en-US" b="1" dirty="0">
                  <a:solidFill>
                    <a:srgbClr val="0000FF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The order of precedence for compound conditions</a:t>
              </a:r>
            </a:p>
            <a:p>
              <a:pPr marL="342900" marR="274320" lvl="0" indent="-342900">
                <a:spcBef>
                  <a:spcPts val="0"/>
                </a:spcBef>
                <a:spcAft>
                  <a:spcPts val="600"/>
                </a:spcAft>
                <a:buFont typeface="+mj-lt"/>
                <a:buAutoNum type="arabicPeriod"/>
                <a:tabLst>
                  <a:tab pos="347345" algn="l"/>
                </a:tabLst>
              </a:pPr>
              <a:r>
                <a:rPr lang="en-US" sz="1600" spc="-1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NOT</a:t>
              </a:r>
            </a:p>
            <a:p>
              <a:pPr marL="342900" marR="274320" lvl="0" indent="-342900">
                <a:spcBef>
                  <a:spcPts val="0"/>
                </a:spcBef>
                <a:spcAft>
                  <a:spcPts val="600"/>
                </a:spcAft>
                <a:buFont typeface="+mj-lt"/>
                <a:buAutoNum type="arabicPeriod"/>
                <a:tabLst>
                  <a:tab pos="347345" algn="l"/>
                </a:tabLst>
              </a:pPr>
              <a:r>
                <a:rPr lang="en-US" sz="1600" spc="-1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AND</a:t>
              </a:r>
            </a:p>
            <a:p>
              <a:pPr marL="342900" marR="274320" lvl="0" indent="-342900">
                <a:spcBef>
                  <a:spcPts val="0"/>
                </a:spcBef>
                <a:spcAft>
                  <a:spcPts val="600"/>
                </a:spcAft>
                <a:buFont typeface="+mj-lt"/>
                <a:buAutoNum type="arabicPeriod"/>
                <a:tabLst>
                  <a:tab pos="347345" algn="l"/>
                </a:tabLst>
              </a:pPr>
              <a:r>
                <a:rPr lang="en-US" sz="1600" spc="-1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</a:t>
              </a:r>
              <a:endParaRPr lang="en-US" sz="1600" spc="-1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1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(Single Table) Practice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5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58655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>
                <a:solidFill>
                  <a:schemeClr val="bg1"/>
                </a:solidFill>
                <a:latin typeface="Bradley Hand" pitchFamily="2" charset="77"/>
              </a:rPr>
              <a:t>Select Practice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43</a:t>
            </a:fld>
            <a:endParaRPr lang="en-US" sz="105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A4D9D-0AA4-E94A-88DB-DD45D2ECF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184491"/>
              </p:ext>
            </p:extLst>
          </p:nvPr>
        </p:nvGraphicFramePr>
        <p:xfrm>
          <a:off x="264694" y="1489819"/>
          <a:ext cx="11662611" cy="44260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4427">
                  <a:extLst>
                    <a:ext uri="{9D8B030D-6E8A-4147-A177-3AD203B41FA5}">
                      <a16:colId xmlns:a16="http://schemas.microsoft.com/office/drawing/2014/main" val="2572960434"/>
                    </a:ext>
                  </a:extLst>
                </a:gridCol>
                <a:gridCol w="8028184">
                  <a:extLst>
                    <a:ext uri="{9D8B030D-6E8A-4147-A177-3AD203B41FA5}">
                      <a16:colId xmlns:a16="http://schemas.microsoft.com/office/drawing/2014/main" val="204542882"/>
                    </a:ext>
                  </a:extLst>
                </a:gridCol>
              </a:tblGrid>
              <a:tr h="1147503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Syntax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column_list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FROM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table_source</a:t>
                      </a:r>
                      <a:b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[WHERE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filter_condition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b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[ORDER BY </a:t>
                      </a:r>
                      <a:r>
                        <a:rPr lang="en-US" sz="2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order_by_list</a:t>
                      </a:r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438612"/>
                  </a:ext>
                </a:extLst>
              </a:tr>
              <a:tr h="104273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all records &amp;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all records from the vendor table. </a:t>
                      </a:r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many vendors do we have?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56502"/>
                  </a:ext>
                </a:extLst>
              </a:tr>
              <a:tr h="75286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specific columns and sort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ID, name, address, city, state, zip from vendors and sort by state. </a:t>
                      </a:r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is the 8th vendor on the list?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10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descending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by state Z-A. </a:t>
                      </a:r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Who is the 3rd vendor on the list?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250575"/>
                  </a:ext>
                </a:extLst>
              </a:tr>
              <a:tr h="733617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Filter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Pull previous data for vendors in NY and NJ.  </a:t>
                      </a:r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How many are there?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873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4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307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73797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Column Functions Practice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2045373"/>
            <a:ext cx="11194472" cy="3454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Select all vendors from NY and concatenate Address into this format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Address,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State,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Zip  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a column alias called “Vendor Address”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Retrieve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vendor_id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invoice_number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invoice total, payment total, and difference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invoice_total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&amp;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payment_total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 Rename calculation to “Amount Owed” 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Retrieve invoices where “Amount Owed” = 0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804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Column Functions Practice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55128"/>
            <a:ext cx="11194472" cy="48628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the age of all invoice in days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the initials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FirstNameLastName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for all vendor contacts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Retrieve a list of payment amounts and payment dates for all invoice numbers in the format: “Invoice: # &lt;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invoice_number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dated &lt;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payment_date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for &lt;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payment_amount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Retrieve the payment amount for an invoice and the remainder is this amount is divided by 10</a:t>
            </a:r>
          </a:p>
          <a:p>
            <a:pPr marL="457200" indent="-4572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Display the last name, and the first initial of the first name for a customer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customers_ex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and the phone number formatted as 555-555-1212 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45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158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Where clause practices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180808"/>
            <a:ext cx="11194472" cy="5555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all vendors in NY, NJ, CT sort by State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all invoices where the amount owed is greater than $1,000 but less than $5,000 sort with highest amount owed first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all customers whose area code is 312 or 309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all vendors  who are East Brunswick, NJ.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vendors who are in the city that begins with San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vendors whose name begins with Compu and has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it</a:t>
            </a:r>
          </a:p>
          <a:p>
            <a:pPr marL="457200" indent="-457200">
              <a:spcBef>
                <a:spcPts val="12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display vendors whose phone number equals NULL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11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More where clause practices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55128"/>
            <a:ext cx="11194472" cy="5078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Vendors located in Iowa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vendor_state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'IA'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Invoices with a balance due (two variations)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(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&gt; 0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 (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payment_total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credit_total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Vendors with names from A to L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vendor_name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 'M'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Invoices on or before a specified date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&lt;= '31-MAY-14'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Invoices on or after a specified date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&gt;= '01-MAY-14'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en-US" b="1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Invoices with credits that don’t equal zero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alt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credit_total</a:t>
            </a:r>
            <a:r>
              <a:rPr lang="en-US" altLang="en-US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&lt;&gt; 0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47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31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More where clause practices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55128"/>
            <a:ext cx="11194472" cy="45550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AND operator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vendor_state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'NJ' AND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vendor_city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'Springfield’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0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OR operator</a:t>
            </a:r>
            <a:b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vendor_state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'NJ' OR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vendor_city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'Pittsburgh’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0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NOT operator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NOT (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&gt;= 5000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OR NOT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&lt;= '01-JUL-2014’)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b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same condition rephrased to eliminate NOT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 5000 </a:t>
            </a:r>
          </a:p>
          <a:p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AND </a:t>
            </a:r>
            <a:r>
              <a:rPr lang="en-US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&lt;= '01-JUL-2008'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48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045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8111"/>
            <a:ext cx="12191999" cy="7401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68837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More where clause practices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55128"/>
            <a:ext cx="11194472" cy="45550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AND operator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vendor_state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'NJ' AND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vendor_city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'Springfield’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0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OR operator</a:t>
            </a:r>
            <a:b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vendor_state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'NJ' OR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vendor_city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'Pittsburgh’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0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search condition that uses the NOT operator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NOT (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&gt;= 5000 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OR NOT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&lt;= '01-JUL-2014’)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b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same condition rephrased to eliminate NOT</a:t>
            </a:r>
          </a:p>
          <a:p>
            <a:pPr marL="347345" marR="0">
              <a:spcBef>
                <a:spcPts val="0"/>
              </a:spcBef>
              <a:spcAft>
                <a:spcPts val="0"/>
              </a:spcAft>
              <a:tabLst>
                <a:tab pos="1371600" algn="l"/>
              </a:tabLst>
            </a:pP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</a:t>
            </a:r>
            <a:r>
              <a:rPr lang="en-US" sz="2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invoice_total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 5000 </a:t>
            </a:r>
          </a:p>
          <a:p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AND </a:t>
            </a:r>
            <a:r>
              <a:rPr lang="en-US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invoice_date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&lt;= '01-JUL-2008'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49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42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Manipulation Language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2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Expanded order by clause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50</a:t>
            </a:fld>
            <a:endParaRPr lang="en-US" sz="1050" dirty="0"/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C2D292BA-6E3F-CB4F-8C82-84AA7687E7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9680" y="1334318"/>
          <a:ext cx="6237287" cy="24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57607" imgH="3364388" progId="Word.Document.8">
                  <p:embed/>
                </p:oleObj>
              </mc:Choice>
              <mc:Fallback>
                <p:oleObj name="Document" r:id="rId2" imgW="8557607" imgH="3364388" progId="Word.Document.8">
                  <p:embed/>
                  <p:pic>
                    <p:nvPicPr>
                      <p:cNvPr id="13" name="Object 4">
                        <a:extLst>
                          <a:ext uri="{FF2B5EF4-FFF2-40B4-BE49-F238E27FC236}">
                            <a16:creationId xmlns:a16="http://schemas.microsoft.com/office/drawing/2014/main" id="{C2D292BA-6E3F-CB4F-8C82-84AA7687E7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680" y="1334318"/>
                        <a:ext cx="6237287" cy="245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5">
            <a:extLst>
              <a:ext uri="{FF2B5EF4-FFF2-40B4-BE49-F238E27FC236}">
                <a16:creationId xmlns:a16="http://schemas.microsoft.com/office/drawing/2014/main" id="{E12777BC-1741-6E41-893B-9B777E43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3101205"/>
            <a:ext cx="528518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5051E2D6-29AE-3A4C-9645-DBA07395B1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8730" y="4407322"/>
          <a:ext cx="5486400" cy="161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7443515" imgH="2180395" progId="Word.Document.8">
                  <p:embed/>
                </p:oleObj>
              </mc:Choice>
              <mc:Fallback>
                <p:oleObj name="Document" r:id="rId5" imgW="7443515" imgH="2180395" progId="Word.Document.8">
                  <p:embed/>
                  <p:pic>
                    <p:nvPicPr>
                      <p:cNvPr id="15" name="Object 4">
                        <a:extLst>
                          <a:ext uri="{FF2B5EF4-FFF2-40B4-BE49-F238E27FC236}">
                            <a16:creationId xmlns:a16="http://schemas.microsoft.com/office/drawing/2014/main" id="{5051E2D6-29AE-3A4C-9645-DBA07395B1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730" y="4407322"/>
                        <a:ext cx="5486400" cy="1618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5">
            <a:extLst>
              <a:ext uri="{FF2B5EF4-FFF2-40B4-BE49-F238E27FC236}">
                <a16:creationId xmlns:a16="http://schemas.microsoft.com/office/drawing/2014/main" id="{F42F88A3-5C6A-874E-A4EC-248BBF1F7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25" b="1449"/>
          <a:stretch/>
        </p:blipFill>
        <p:spPr bwMode="auto">
          <a:xfrm>
            <a:off x="6755130" y="4369222"/>
            <a:ext cx="3352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3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Order by clause with an alias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51</a:t>
            </a:fld>
            <a:endParaRPr lang="en-US" sz="1050" dirty="0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B1E57690-4CD5-4F48-B0B4-3607AB592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468" y="1488186"/>
          <a:ext cx="10515064" cy="340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2392879" progId="Word.Document.8">
                  <p:embed/>
                </p:oleObj>
              </mc:Choice>
              <mc:Fallback>
                <p:oleObj name="Document" r:id="rId2" imgW="7443515" imgH="2392879" progId="Word.Document.8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B1E57690-4CD5-4F48-B0B4-3607AB592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468" y="1488186"/>
                        <a:ext cx="10515064" cy="3404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>
            <a:extLst>
              <a:ext uri="{FF2B5EF4-FFF2-40B4-BE49-F238E27FC236}">
                <a16:creationId xmlns:a16="http://schemas.microsoft.com/office/drawing/2014/main" id="{99FBAC8B-48D6-DD4D-8472-99B0029B6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05"/>
          <a:stretch/>
        </p:blipFill>
        <p:spPr bwMode="auto">
          <a:xfrm>
            <a:off x="2012060" y="4302324"/>
            <a:ext cx="8167880" cy="191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8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Order by clause with an expression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52</a:t>
            </a:fld>
            <a:endParaRPr lang="en-US" sz="1050" dirty="0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1BE8B5A-454D-D545-AE34-B136C2C600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2872" y="1302340"/>
          <a:ext cx="9746256" cy="359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2725854" progId="Word.Document.8">
                  <p:embed/>
                </p:oleObj>
              </mc:Choice>
              <mc:Fallback>
                <p:oleObj name="Document" r:id="rId2" imgW="7443515" imgH="2725854" progId="Word.Document.8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D1BE8B5A-454D-D545-AE34-B136C2C600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872" y="1302340"/>
                        <a:ext cx="9746256" cy="3593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>
            <a:extLst>
              <a:ext uri="{FF2B5EF4-FFF2-40B4-BE49-F238E27FC236}">
                <a16:creationId xmlns:a16="http://schemas.microsoft.com/office/drawing/2014/main" id="{BFC06DD7-54DC-9F47-B063-2A1578032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1"/>
          <a:stretch/>
        </p:blipFill>
        <p:spPr bwMode="auto">
          <a:xfrm>
            <a:off x="1552831" y="4337706"/>
            <a:ext cx="9086339" cy="2136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4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Order by clause with column positions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53</a:t>
            </a:fld>
            <a:endParaRPr lang="en-US" sz="1050" dirty="0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B378727D-825E-4742-AC78-E1D9F7B955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6647" y="1371601"/>
          <a:ext cx="10218707" cy="3162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443515" imgH="2287539" progId="Word.Document.8">
                  <p:embed/>
                </p:oleObj>
              </mc:Choice>
              <mc:Fallback>
                <p:oleObj name="Document" r:id="rId2" imgW="7443515" imgH="2287539" progId="Word.Document.8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B378727D-825E-4742-AC78-E1D9F7B955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647" y="1371601"/>
                        <a:ext cx="10218707" cy="3162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>
            <a:extLst>
              <a:ext uri="{FF2B5EF4-FFF2-40B4-BE49-F238E27FC236}">
                <a16:creationId xmlns:a16="http://schemas.microsoft.com/office/drawing/2014/main" id="{310B8622-7FCC-0C45-BDDF-34E9DA91E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4"/>
          <a:stretch/>
        </p:blipFill>
        <p:spPr bwMode="auto">
          <a:xfrm>
            <a:off x="1435012" y="4277916"/>
            <a:ext cx="9321977" cy="220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3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Order by practice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98764" y="1455128"/>
            <a:ext cx="11194472" cy="4585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t" anchorCtr="0">
            <a:spAutoFit/>
          </a:bodyPr>
          <a:lstStyle/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Sort DESC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8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Sort by Alias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8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Sort by concatenation expression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8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Sort by two columns</a:t>
            </a: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2800" b="1" spc="-10" dirty="0">
              <a:solidFill>
                <a:srgbClr val="0000F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7345" marR="0">
              <a:spcBef>
                <a:spcPts val="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Sort by column numbers</a:t>
            </a: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1995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742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38150"/>
            <a:ext cx="12219710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Order by clause with column positions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F8F50DA1-B561-2A46-BEC8-76BCE5DB6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46"/>
          <a:stretch/>
        </p:blipFill>
        <p:spPr bwMode="auto">
          <a:xfrm>
            <a:off x="104775" y="4838700"/>
            <a:ext cx="119824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0B29ECC8-6101-3646-902C-418BA89F10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877" y="1575197"/>
          <a:ext cx="10850247" cy="315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43515" imgH="2151535" progId="Word.Document.8">
                  <p:embed/>
                </p:oleObj>
              </mc:Choice>
              <mc:Fallback>
                <p:oleObj name="Document" r:id="rId3" imgW="7443515" imgH="2151535" progId="Word.Document.8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0B29ECC8-6101-3646-902C-418BA89F1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" y="1575197"/>
                        <a:ext cx="10850247" cy="315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06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640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67127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Bradley Hand ITC" panose="03070402050302030203" pitchFamily="66" charset="0"/>
              </a:rPr>
              <a:t>Next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079394" y="2637741"/>
            <a:ext cx="7731935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Topic Focus: DML - JOINS</a:t>
            </a:r>
          </a:p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Read articles and review videos posted on Canvas (if any)</a:t>
            </a:r>
          </a:p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Come prepared to discuss and work in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49163-6710-4B6C-8383-56B50940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1" y="3017525"/>
            <a:ext cx="3198556" cy="1794970"/>
          </a:xfrm>
          <a:prstGeom prst="rect">
            <a:avLst/>
          </a:prstGeom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56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149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questions may I answer before we conclude …</a:t>
            </a:r>
            <a:endParaRPr lang="en-US" sz="4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5BF37-5DFC-2C49-8103-1C2AA6EB5B31}"/>
              </a:ext>
            </a:extLst>
          </p:cNvPr>
          <p:cNvSpPr txBox="1"/>
          <p:nvPr/>
        </p:nvSpPr>
        <p:spPr>
          <a:xfrm>
            <a:off x="540633" y="4615425"/>
            <a:ext cx="11110734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questions are good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C44B0F-C492-C34E-82A9-8BCE9F57ACBF}"/>
              </a:ext>
            </a:extLst>
          </p:cNvPr>
          <p:cNvSpPr/>
          <p:nvPr/>
        </p:nvSpPr>
        <p:spPr>
          <a:xfrm>
            <a:off x="1018616" y="1026857"/>
            <a:ext cx="10154768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sz="3200" b="0" i="0" dirty="0">
                <a:solidFill>
                  <a:srgbClr val="32363A"/>
                </a:solidFill>
                <a:effectLst/>
                <a:latin typeface="72"/>
              </a:rPr>
              <a:t>https://utexas.qualtrics.com/jfe/form/SV_cG7Si64sNJrTVYO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44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126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541989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Bradley Hand ITC" panose="03070402050302030203" pitchFamily="66" charset="0"/>
              </a:rPr>
              <a:t>SQL Overview</a:t>
            </a:r>
            <a:endParaRPr lang="en-US" sz="600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6</a:t>
            </a:fld>
            <a:endParaRPr lang="en-US" sz="105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818EB1B-A167-EE4C-99CE-B7AADFD3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56" y="1291589"/>
            <a:ext cx="5246688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6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5528"/>
            <a:ext cx="12191999" cy="5434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SQL Overview - DML</a:t>
            </a:r>
            <a:endParaRPr lang="en-US" sz="40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7</a:t>
            </a:fld>
            <a:endParaRPr lang="en-US" sz="105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818EB1B-A167-EE4C-99CE-B7AADFD3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28726"/>
            <a:ext cx="5246688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89A88C-0068-C34D-8CB1-FA40912B2980}"/>
              </a:ext>
            </a:extLst>
          </p:cNvPr>
          <p:cNvSpPr/>
          <p:nvPr/>
        </p:nvSpPr>
        <p:spPr>
          <a:xfrm>
            <a:off x="3425909" y="1228727"/>
            <a:ext cx="5402179" cy="283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2B2DC-C6AA-F54F-A8D5-20C8EB3EF508}"/>
              </a:ext>
            </a:extLst>
          </p:cNvPr>
          <p:cNvSpPr/>
          <p:nvPr/>
        </p:nvSpPr>
        <p:spPr>
          <a:xfrm rot="20865375">
            <a:off x="3815502" y="3949761"/>
            <a:ext cx="1443790" cy="47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B74E7-4A7B-094E-B5D8-B79FBD086497}"/>
              </a:ext>
            </a:extLst>
          </p:cNvPr>
          <p:cNvSpPr/>
          <p:nvPr/>
        </p:nvSpPr>
        <p:spPr>
          <a:xfrm rot="1495249">
            <a:off x="7299158" y="3930316"/>
            <a:ext cx="1528930" cy="646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1873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249381"/>
            <a:ext cx="12219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SQL Overview - DML</a:t>
            </a:r>
            <a:endParaRPr lang="en-US" sz="6000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endParaRPr lang="en-US" sz="6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8</a:t>
            </a:fld>
            <a:endParaRPr lang="en-US" sz="105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818EB1B-A167-EE4C-99CE-B7AADFD3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28726"/>
            <a:ext cx="5246688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89A88C-0068-C34D-8CB1-FA40912B2980}"/>
              </a:ext>
            </a:extLst>
          </p:cNvPr>
          <p:cNvSpPr/>
          <p:nvPr/>
        </p:nvSpPr>
        <p:spPr>
          <a:xfrm>
            <a:off x="3425909" y="1228727"/>
            <a:ext cx="5402179" cy="2878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D60C6-1B8F-0645-AF96-2A74BCE7DFFE}"/>
              </a:ext>
            </a:extLst>
          </p:cNvPr>
          <p:cNvSpPr/>
          <p:nvPr/>
        </p:nvSpPr>
        <p:spPr>
          <a:xfrm>
            <a:off x="5665901" y="4809626"/>
            <a:ext cx="1077685" cy="11891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1398F0-D57E-2D40-93B1-24A3FA9BFC5D}"/>
              </a:ext>
            </a:extLst>
          </p:cNvPr>
          <p:cNvSpPr/>
          <p:nvPr/>
        </p:nvSpPr>
        <p:spPr>
          <a:xfrm rot="20865375">
            <a:off x="3815502" y="3933719"/>
            <a:ext cx="1443790" cy="47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31C5D-9A7C-714E-8CEE-82CA7AC6C8CA}"/>
              </a:ext>
            </a:extLst>
          </p:cNvPr>
          <p:cNvSpPr/>
          <p:nvPr/>
        </p:nvSpPr>
        <p:spPr>
          <a:xfrm rot="1495249">
            <a:off x="7299158" y="3914274"/>
            <a:ext cx="1528930" cy="646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Insert, Update, Delete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3171</Words>
  <Application>Microsoft Office PowerPoint</Application>
  <PresentationFormat>Widescreen</PresentationFormat>
  <Paragraphs>741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72</vt:lpstr>
      <vt:lpstr>Arial</vt:lpstr>
      <vt:lpstr>Arial Black</vt:lpstr>
      <vt:lpstr>Bradley Hand</vt:lpstr>
      <vt:lpstr>Bradley Hand ITC</vt:lpstr>
      <vt:lpstr>Calibri</vt:lpstr>
      <vt:lpstr>Courier New</vt:lpstr>
      <vt:lpstr>Symbol</vt:lpstr>
      <vt:lpstr>System Font Regular</vt:lpstr>
      <vt:lpstr>16-9 White Backgroud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 Anand</dc:creator>
  <cp:lastModifiedBy>Prashant</cp:lastModifiedBy>
  <cp:revision>5</cp:revision>
  <dcterms:created xsi:type="dcterms:W3CDTF">2020-09-09T14:06:19Z</dcterms:created>
  <dcterms:modified xsi:type="dcterms:W3CDTF">2023-08-16T04:29:19Z</dcterms:modified>
</cp:coreProperties>
</file>